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344" r:id="rId4"/>
    <p:sldId id="266" r:id="rId5"/>
    <p:sldId id="267" r:id="rId6"/>
    <p:sldId id="350" r:id="rId7"/>
    <p:sldId id="352" r:id="rId8"/>
    <p:sldId id="353" r:id="rId9"/>
    <p:sldId id="351" r:id="rId10"/>
    <p:sldId id="354" r:id="rId11"/>
    <p:sldId id="355" r:id="rId12"/>
    <p:sldId id="356" r:id="rId13"/>
    <p:sldId id="357" r:id="rId14"/>
    <p:sldId id="358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49" r:id="rId23"/>
    <p:sldId id="348" r:id="rId24"/>
  </p:sldIdLst>
  <p:sldSz cx="9144000" cy="6858000" type="screen4x3"/>
  <p:notesSz cx="7099300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01"/>
    <a:srgbClr val="00FF00"/>
    <a:srgbClr val="FF9933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Orta Stil 4 - Vurgu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BF929E1F-709A-4CB4-B7B7-9A46F9D5A827}" type="datetimeFigureOut">
              <a:rPr lang="tr-TR" smtClean="0"/>
              <a:pPr/>
              <a:t>11.06.2015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tr-TR" smtClean="0"/>
              <a:t>Yahya Kemal KÖSALI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7C7CB37-9568-4C69-BCBD-C077407934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204356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0BC5B292-556C-46E1-8BA0-7AB5FC2DC354}" type="datetimeFigureOut">
              <a:rPr lang="tr-TR" smtClean="0"/>
              <a:pPr/>
              <a:t>11.06.2015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r>
              <a:rPr lang="tr-TR" smtClean="0"/>
              <a:t>Yahya Kemal KÖSALI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DEC24B0-E307-4A9E-9F26-99421363560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3895578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C24B0-E307-4A9E-9F26-99421363560A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Yahya Kemal KÖSALI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9170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65503" y="534904"/>
            <a:ext cx="7596336" cy="634082"/>
          </a:xfrm>
        </p:spPr>
        <p:txBody>
          <a:bodyPr/>
          <a:lstStyle>
            <a:lvl1pPr algn="l">
              <a:defRPr>
                <a:solidFill>
                  <a:srgbClr val="FF8001"/>
                </a:solidFill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785395"/>
          </a:xfrm>
        </p:spPr>
        <p:txBody>
          <a:bodyPr>
            <a:normAutofit/>
          </a:bodyPr>
          <a:lstStyle>
            <a:lvl1pPr marL="342900" indent="-342900">
              <a:buClr>
                <a:srgbClr val="FF9933"/>
              </a:buClr>
              <a:buFont typeface="Wingdings" pitchFamily="2" charset="2"/>
              <a:buChar char="§"/>
              <a:defRPr sz="2000"/>
            </a:lvl1pPr>
            <a:lvl2pPr marL="742950" indent="-285750">
              <a:buClr>
                <a:srgbClr val="FF9933"/>
              </a:buClr>
              <a:buFont typeface="Wingdings" pitchFamily="2" charset="2"/>
              <a:buChar char="§"/>
              <a:defRPr sz="2000"/>
            </a:lvl2pPr>
            <a:lvl3pPr marL="1143000" indent="-228600">
              <a:buClr>
                <a:srgbClr val="FF9933"/>
              </a:buClr>
              <a:buFont typeface="Wingdings" pitchFamily="2" charset="2"/>
              <a:buChar char="§"/>
              <a:defRPr sz="2000"/>
            </a:lvl3pPr>
            <a:lvl4pPr marL="1600200" indent="-228600">
              <a:buClr>
                <a:srgbClr val="FF9933"/>
              </a:buClr>
              <a:buFont typeface="Wingdings" pitchFamily="2" charset="2"/>
              <a:buChar char="§"/>
              <a:defRPr sz="2000"/>
            </a:lvl4pPr>
            <a:lvl5pPr marL="2057400" indent="-228600">
              <a:buClr>
                <a:srgbClr val="FF9933"/>
              </a:buClr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1259632" y="346646"/>
            <a:ext cx="759633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43528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pic>
        <p:nvPicPr>
          <p:cNvPr id="1026" name="Picture 2" descr="C:\Users\yko\AppData\Local\Microsoft\Windows\Temporary Internet Files\Content.Outlook\61E6BJDG\HSE Logo 1 (3)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772" y="33515"/>
            <a:ext cx="966216" cy="1094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Düz Bağlayıcı 7"/>
          <p:cNvCxnSpPr/>
          <p:nvPr userDrawn="1"/>
        </p:nvCxnSpPr>
        <p:spPr>
          <a:xfrm>
            <a:off x="1259632" y="1033618"/>
            <a:ext cx="7632848" cy="0"/>
          </a:xfrm>
          <a:prstGeom prst="line">
            <a:avLst/>
          </a:prstGeom>
          <a:ln w="38100">
            <a:solidFill>
              <a:srgbClr val="FF993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94513" y="6219092"/>
            <a:ext cx="895699" cy="58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884367" y="6326668"/>
            <a:ext cx="1067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Oval 9"/>
          <p:cNvSpPr/>
          <p:nvPr userDrawn="1"/>
        </p:nvSpPr>
        <p:spPr>
          <a:xfrm>
            <a:off x="7884368" y="116632"/>
            <a:ext cx="288032" cy="360040"/>
          </a:xfrm>
          <a:prstGeom prst="ellipse">
            <a:avLst/>
          </a:prstGeom>
          <a:solidFill>
            <a:srgbClr val="FF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H</a:t>
            </a:r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8748464" y="260648"/>
            <a:ext cx="288032" cy="360040"/>
          </a:xfrm>
          <a:prstGeom prst="ellipse">
            <a:avLst/>
          </a:prstGeom>
          <a:solidFill>
            <a:srgbClr val="FFFF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 userDrawn="1"/>
        </p:nvSpPr>
        <p:spPr>
          <a:xfrm>
            <a:off x="8460208" y="116632"/>
            <a:ext cx="288032" cy="360040"/>
          </a:xfrm>
          <a:prstGeom prst="ellipse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8172400" y="260648"/>
            <a:ext cx="288032" cy="360040"/>
          </a:xfrm>
          <a:prstGeom prst="ellipse">
            <a:avLst/>
          </a:prstGeom>
          <a:solidFill>
            <a:srgbClr val="FF9933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S</a:t>
            </a:r>
            <a:endParaRPr lang="tr-TR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just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just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just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just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" TargetMode="External"/><Relationship Id="rId2" Type="http://schemas.openxmlformats.org/officeDocument/2006/relationships/hyperlink" Target="mailto:kemalkosali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kedin.com/groups/&#304;&#351;-G&#252;venli&#287;i-Uzmanlar&#305;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598935"/>
            <a:ext cx="7772400" cy="1470025"/>
          </a:xfrm>
        </p:spPr>
        <p:txBody>
          <a:bodyPr/>
          <a:lstStyle/>
          <a:p>
            <a:r>
              <a:rPr lang="tr-TR" dirty="0" smtClean="0">
                <a:solidFill>
                  <a:srgbClr val="FF8001"/>
                </a:solidFill>
              </a:rPr>
              <a:t>İŞ GÜVENLİĞİ </a:t>
            </a:r>
            <a:br>
              <a:rPr lang="tr-TR" dirty="0" smtClean="0">
                <a:solidFill>
                  <a:srgbClr val="FF8001"/>
                </a:solidFill>
              </a:rPr>
            </a:br>
            <a:r>
              <a:rPr lang="tr-TR" dirty="0" smtClean="0">
                <a:solidFill>
                  <a:srgbClr val="FF8001"/>
                </a:solidFill>
              </a:rPr>
              <a:t>UYGULAMALARINDA </a:t>
            </a:r>
            <a:br>
              <a:rPr lang="tr-TR" dirty="0" smtClean="0">
                <a:solidFill>
                  <a:srgbClr val="FF8001"/>
                </a:solidFill>
              </a:rPr>
            </a:br>
            <a:r>
              <a:rPr lang="tr-TR" dirty="0" smtClean="0">
                <a:solidFill>
                  <a:srgbClr val="FF8001"/>
                </a:solidFill>
              </a:rPr>
              <a:t>YÖNETİM SİSTEMLERİNİN ENTEGRASYONU</a:t>
            </a:r>
            <a:br>
              <a:rPr lang="tr-TR" dirty="0" smtClean="0">
                <a:solidFill>
                  <a:srgbClr val="FF8001"/>
                </a:solidFill>
              </a:rPr>
            </a:br>
            <a:endParaRPr lang="tr-TR" sz="1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598168"/>
            <a:ext cx="6296744" cy="1775048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Yahya Kemal KÖSALI</a:t>
            </a:r>
          </a:p>
          <a:p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dirty="0" smtClean="0"/>
              <a:t>VİKO ELEKTRİK VE ELEKTRONİK</a:t>
            </a:r>
            <a:endParaRPr lang="tr-TR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Kimya Yüksek Mühendisi</a:t>
            </a:r>
          </a:p>
          <a:p>
            <a:r>
              <a:rPr lang="tr-TR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İş Güvenliği Uzmanı</a:t>
            </a:r>
            <a:endParaRPr lang="tr-TR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</a:t>
            </a:fld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826925"/>
            <a:ext cx="1512168" cy="131753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8264" y="3793265"/>
            <a:ext cx="2160240" cy="122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3027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Tehlike Tanımlama – Risk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340768"/>
            <a:ext cx="4536504" cy="478539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altLang="tr-TR" dirty="0"/>
              <a:t>Kuruluşun faaliyetlerinden kaynaklı </a:t>
            </a:r>
            <a:r>
              <a:rPr lang="tr-TR" altLang="tr-TR" b="1" dirty="0">
                <a:solidFill>
                  <a:srgbClr val="FF8001"/>
                </a:solidFill>
              </a:rPr>
              <a:t>tehlikelerini</a:t>
            </a:r>
            <a:r>
              <a:rPr lang="tr-TR" altLang="tr-TR" dirty="0"/>
              <a:t> tespit ederek bunlara bağlı </a:t>
            </a:r>
            <a:r>
              <a:rPr lang="tr-TR" altLang="tr-TR" b="1" dirty="0">
                <a:solidFill>
                  <a:srgbClr val="FF8001"/>
                </a:solidFill>
              </a:rPr>
              <a:t>riskleri</a:t>
            </a:r>
            <a:r>
              <a:rPr lang="tr-TR" altLang="tr-TR" dirty="0">
                <a:solidFill>
                  <a:srgbClr val="0066FF"/>
                </a:solidFill>
              </a:rPr>
              <a:t> </a:t>
            </a:r>
            <a:r>
              <a:rPr lang="tr-TR" altLang="tr-TR" dirty="0"/>
              <a:t>ortadan kaldırma veya azaltma konusunda </a:t>
            </a:r>
            <a:r>
              <a:rPr lang="tr-TR" altLang="tr-TR" b="1" dirty="0">
                <a:solidFill>
                  <a:srgbClr val="FF8001"/>
                </a:solidFill>
              </a:rPr>
              <a:t>eylem planı </a:t>
            </a:r>
            <a:r>
              <a:rPr lang="tr-TR" altLang="tr-TR" dirty="0"/>
              <a:t>olarak yapacaklarını önem sırasına göre ortaya koymada kullandığı bir yöntemdir.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 dirty="0"/>
          </a:p>
        </p:txBody>
      </p:sp>
      <p:pic>
        <p:nvPicPr>
          <p:cNvPr id="5" name="Picture 5" descr="De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3490" y="2401552"/>
            <a:ext cx="3681413" cy="26638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1092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Yasal ve Diğer Şartlar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Kuruluş, kendi İSG yönetim sistemini oluşturmada, uygulamada ve sürdürmede, yürürlükteki yasal şartların ve kuruluşun uymayı kabul ettiği diğer şartların </a:t>
            </a:r>
            <a:r>
              <a:rPr lang="tr-TR" b="1" dirty="0" smtClean="0"/>
              <a:t>DİKKATE </a:t>
            </a:r>
            <a:r>
              <a:rPr lang="tr-TR" b="1" dirty="0"/>
              <a:t>ALINDIĞINI GÖSTERMELİDİR.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16220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 - Hedef  - Programlar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PROGRAM/PROGRAMLAR</a:t>
            </a:r>
          </a:p>
          <a:p>
            <a:endParaRPr lang="tr-TR" b="1" dirty="0"/>
          </a:p>
          <a:p>
            <a:pPr marL="363538" indent="-363538">
              <a:lnSpc>
                <a:spcPct val="200000"/>
              </a:lnSpc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SORUMLULUK</a:t>
            </a:r>
          </a:p>
          <a:p>
            <a:pPr marL="363538" indent="-363538">
              <a:lnSpc>
                <a:spcPct val="200000"/>
              </a:lnSpc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YÖNTEM</a:t>
            </a:r>
          </a:p>
          <a:p>
            <a:pPr marL="363538" indent="-363538">
              <a:lnSpc>
                <a:spcPct val="200000"/>
              </a:lnSpc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ZAMAN ÇİZELGESİ</a:t>
            </a:r>
          </a:p>
          <a:p>
            <a:pPr marL="363538" indent="-363538">
              <a:lnSpc>
                <a:spcPct val="200000"/>
              </a:lnSpc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KAYNAK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43384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 – Görev – Yetki - Sorumluluk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İSG etkinliği için </a:t>
            </a:r>
            <a:r>
              <a:rPr lang="tr-TR" b="1" dirty="0"/>
              <a:t>Görev Yetki ve Sorumluluk</a:t>
            </a:r>
          </a:p>
          <a:p>
            <a:endParaRPr lang="tr-TR" dirty="0"/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Tarif edilmeli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 err="1"/>
              <a:t>Dokümante</a:t>
            </a:r>
            <a:r>
              <a:rPr lang="tr-TR" dirty="0"/>
              <a:t> edilmeli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Duyurulmalı-Kuruluş için ve onun adına çalışan bütün personellere  bildirilmelidir.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12678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Uzmanlık – Eğitim – Farkında Olma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Kuruluş, </a:t>
            </a:r>
            <a:r>
              <a:rPr lang="tr-TR" b="1" dirty="0"/>
              <a:t>kendi İSG riskleriyle ve İSG yönetim sistemiyle ilgili EĞİTİM İHTİYAÇLARINI </a:t>
            </a:r>
            <a:r>
              <a:rPr lang="tr-TR" dirty="0"/>
              <a:t>belirlemelidir. </a:t>
            </a:r>
          </a:p>
          <a:p>
            <a:endParaRPr lang="tr-TR" dirty="0"/>
          </a:p>
          <a:p>
            <a:pPr marL="363538" indent="-363538"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Eğitim programı oluşturulmalı </a:t>
            </a:r>
          </a:p>
          <a:p>
            <a:pPr marL="363538" indent="-363538"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Eğitimlerin alınmasını sağlamalı</a:t>
            </a:r>
          </a:p>
          <a:p>
            <a:pPr marL="363538" indent="-363538"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Eğitimlerin etkinliği değerlendirilmeli</a:t>
            </a:r>
          </a:p>
          <a:p>
            <a:pPr marL="363538" indent="-363538"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YETKİNLİK DEĞERLENDİRMESİ yapılmalı</a:t>
            </a:r>
          </a:p>
          <a:p>
            <a:pPr marL="363538" indent="-363538">
              <a:buClr>
                <a:srgbClr val="FF8001"/>
              </a:buClr>
              <a:tabLst>
                <a:tab pos="363538" algn="l"/>
              </a:tabLst>
            </a:pPr>
            <a:r>
              <a:rPr lang="tr-TR" dirty="0"/>
              <a:t>Kayıtlar muhafaza edilmelidir.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75521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 – Katılım - Danışma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u="sng" dirty="0"/>
              <a:t>Çalışanların aşağıdaki faaliyetlere katılması, </a:t>
            </a:r>
          </a:p>
          <a:p>
            <a:pPr>
              <a:buClr>
                <a:srgbClr val="FF8001"/>
              </a:buClr>
            </a:pPr>
            <a:r>
              <a:rPr lang="tr-TR" dirty="0"/>
              <a:t>Tehlike tanımlaması, risk değerlendirmesi ve kontrollerin belirlenmesine uygun katılım, </a:t>
            </a:r>
          </a:p>
          <a:p>
            <a:pPr>
              <a:buClr>
                <a:srgbClr val="FF8001"/>
              </a:buClr>
            </a:pPr>
            <a:r>
              <a:rPr lang="tr-TR" dirty="0"/>
              <a:t>Olay araştırmasına uygun katılım, </a:t>
            </a:r>
          </a:p>
          <a:p>
            <a:pPr>
              <a:buClr>
                <a:srgbClr val="FF8001"/>
              </a:buClr>
            </a:pPr>
            <a:r>
              <a:rPr lang="tr-TR" dirty="0"/>
              <a:t>İSG politikaları ve hedeflerinin geliştirilmesine ve gözden geçirilmesine uygun katılım. </a:t>
            </a:r>
          </a:p>
          <a:p>
            <a:pPr>
              <a:buClr>
                <a:srgbClr val="FF8001"/>
              </a:buClr>
            </a:pPr>
            <a:r>
              <a:rPr lang="tr-TR" dirty="0" err="1"/>
              <a:t>İSG’yi</a:t>
            </a:r>
            <a:r>
              <a:rPr lang="tr-TR" dirty="0"/>
              <a:t> etkileyen değişiklikler için danışma, </a:t>
            </a:r>
          </a:p>
          <a:p>
            <a:pPr>
              <a:buClr>
                <a:srgbClr val="FF8001"/>
              </a:buClr>
            </a:pPr>
            <a:r>
              <a:rPr lang="tr-TR" dirty="0"/>
              <a:t>İSG konularında temsil. </a:t>
            </a:r>
            <a:endParaRPr lang="tr-TR" dirty="0" smtClean="0"/>
          </a:p>
          <a:p>
            <a:pPr>
              <a:buClr>
                <a:srgbClr val="FF8001"/>
              </a:buClr>
            </a:pPr>
            <a:r>
              <a:rPr lang="tr-TR" dirty="0" smtClean="0"/>
              <a:t>Çalışanlar </a:t>
            </a:r>
            <a:r>
              <a:rPr lang="tr-TR" dirty="0"/>
              <a:t>katılım düzenlemeleri hakkında ve </a:t>
            </a:r>
            <a:r>
              <a:rPr lang="tr-TR" b="1" dirty="0"/>
              <a:t>İSG temsilcilerinin</a:t>
            </a:r>
            <a:r>
              <a:rPr lang="tr-TR" dirty="0"/>
              <a:t> kimliği hakkında bilgilendirilmelidir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105784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Ramak Kala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/>
        </p:nvSpPr>
        <p:spPr bwMode="auto">
          <a:xfrm>
            <a:off x="426244" y="1408907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tr-TR" altLang="tr-TR" b="1" dirty="0" smtClean="0"/>
              <a:t>Nasıl sağlıyorsunuz?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tr-TR" altLang="tr-TR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tr-TR" altLang="tr-TR" dirty="0" smtClean="0"/>
              <a:t>Ancak, tüm çalışanların …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tr-TR" altLang="tr-TR" b="1" dirty="0" smtClean="0">
              <a:solidFill>
                <a:srgbClr val="0070C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tr-TR" altLang="tr-TR" b="1" dirty="0" smtClean="0">
                <a:solidFill>
                  <a:srgbClr val="FF8001"/>
                </a:solidFill>
              </a:rPr>
              <a:t>ÖDÜLLENDİRME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tr-TR" altLang="tr-TR" b="1" dirty="0" smtClean="0">
                <a:solidFill>
                  <a:srgbClr val="FF8001"/>
                </a:solidFill>
              </a:rPr>
              <a:t>CEZALANDIRMA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tr-TR" altLang="tr-TR" dirty="0" smtClean="0"/>
          </a:p>
          <a:p>
            <a:pPr marL="0" indent="0">
              <a:buClr>
                <a:srgbClr val="376092"/>
              </a:buClr>
            </a:pPr>
            <a:endParaRPr lang="tr-TR" altLang="tr-TR" dirty="0" smtClean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68476" y="1314189"/>
            <a:ext cx="3722688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13981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İstenmeyen Durum </a:t>
            </a:r>
            <a:r>
              <a:rPr lang="tr-TR" dirty="0" smtClean="0"/>
              <a:t>- Ramak Kala –Kaza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17</a:t>
            </a:fld>
            <a:endParaRPr lang="tr-T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1969" y="1957387"/>
            <a:ext cx="2330450" cy="33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83768" y="1957387"/>
            <a:ext cx="2549525" cy="332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64506"/>
            <a:ext cx="2043113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18999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18</a:t>
            </a:fld>
            <a:endParaRPr lang="tr-TR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4006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861921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Acil Duruma Hazırlık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Acil Durum Planı – Prosedürü oluşturulmalı,</a:t>
            </a:r>
          </a:p>
          <a:p>
            <a:r>
              <a:rPr lang="tr-TR" dirty="0"/>
              <a:t>Acil durum ekipleri </a:t>
            </a:r>
            <a:r>
              <a:rPr lang="tr-TR" dirty="0" smtClean="0"/>
              <a:t>oluşturulmalı,</a:t>
            </a:r>
            <a:endParaRPr lang="tr-TR" dirty="0"/>
          </a:p>
          <a:p>
            <a:r>
              <a:rPr lang="tr-TR" dirty="0" smtClean="0"/>
              <a:t>Acil durum eğitimleri gerçekleştirilmeli,</a:t>
            </a:r>
          </a:p>
          <a:p>
            <a:r>
              <a:rPr lang="tr-TR" dirty="0" smtClean="0"/>
              <a:t>Acil durum iletişim yöntemleri tanımlanmalı,</a:t>
            </a:r>
          </a:p>
          <a:p>
            <a:r>
              <a:rPr lang="tr-TR" dirty="0" smtClean="0"/>
              <a:t>Acil durum tatbikatları gerçekleştirilmeli,</a:t>
            </a:r>
          </a:p>
          <a:p>
            <a:r>
              <a:rPr lang="tr-TR" dirty="0" smtClean="0"/>
              <a:t>GÜNCELLENMELİ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32749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>
                <a:solidFill>
                  <a:srgbClr val="FF8001"/>
                </a:solidFill>
              </a:rPr>
              <a:t>İş Sağlığı ve Güvenliği Kanunu</a:t>
            </a:r>
            <a:endParaRPr lang="tr-TR" dirty="0">
              <a:solidFill>
                <a:srgbClr val="FF800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İşyerlerinde </a:t>
            </a:r>
            <a:r>
              <a:rPr lang="tr-TR" dirty="0"/>
              <a:t>iş sağlığı ve güvenliğinin </a:t>
            </a:r>
            <a:r>
              <a:rPr lang="tr-TR" b="1" dirty="0"/>
              <a:t>sağlanması </a:t>
            </a:r>
            <a:r>
              <a:rPr lang="tr-TR" dirty="0"/>
              <a:t>ve mevcut sağlık ve güvenlik şartlarının </a:t>
            </a:r>
            <a:r>
              <a:rPr lang="tr-TR" b="1" dirty="0"/>
              <a:t>iyileştirilmesi</a:t>
            </a:r>
            <a:r>
              <a:rPr lang="tr-TR" dirty="0"/>
              <a:t> </a:t>
            </a:r>
            <a:r>
              <a:rPr lang="tr-TR" dirty="0" smtClean="0"/>
              <a:t>için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u="sng" dirty="0" smtClean="0"/>
              <a:t>İşveren ve Çalışanların </a:t>
            </a:r>
          </a:p>
          <a:p>
            <a:pPr marL="0" indent="0" algn="just">
              <a:buNone/>
            </a:pPr>
            <a:endParaRPr lang="tr-TR" dirty="0"/>
          </a:p>
          <a:p>
            <a:r>
              <a:rPr lang="tr-TR" b="1" dirty="0" smtClean="0">
                <a:solidFill>
                  <a:srgbClr val="FF8001"/>
                </a:solidFill>
              </a:rPr>
              <a:t>GÖREV, </a:t>
            </a:r>
          </a:p>
          <a:p>
            <a:r>
              <a:rPr lang="tr-TR" b="1" dirty="0" smtClean="0">
                <a:solidFill>
                  <a:srgbClr val="FF8001"/>
                </a:solidFill>
              </a:rPr>
              <a:t>YETKİ, </a:t>
            </a:r>
          </a:p>
          <a:p>
            <a:r>
              <a:rPr lang="tr-TR" b="1" dirty="0" smtClean="0">
                <a:solidFill>
                  <a:srgbClr val="FF8001"/>
                </a:solidFill>
              </a:rPr>
              <a:t>SORUMLULUK, </a:t>
            </a:r>
          </a:p>
          <a:p>
            <a:r>
              <a:rPr lang="tr-TR" b="1" dirty="0" smtClean="0">
                <a:solidFill>
                  <a:srgbClr val="FF8001"/>
                </a:solidFill>
              </a:rPr>
              <a:t>HAK, </a:t>
            </a:r>
          </a:p>
          <a:p>
            <a:r>
              <a:rPr lang="tr-TR" b="1" dirty="0" smtClean="0">
                <a:solidFill>
                  <a:srgbClr val="FF8001"/>
                </a:solidFill>
              </a:rPr>
              <a:t>YÜKÜMLÜLÜKLERİNİ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smtClean="0"/>
              <a:t>düzenlemektir</a:t>
            </a:r>
            <a:r>
              <a:rPr lang="tr-TR" dirty="0"/>
              <a:t>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8161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İzleme ve Ölçme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Başarı </a:t>
            </a:r>
            <a:r>
              <a:rPr lang="tr-TR" dirty="0"/>
              <a:t>derecesinin izlenmesi</a:t>
            </a:r>
          </a:p>
          <a:p>
            <a:endParaRPr lang="tr-TR" dirty="0" smtClean="0"/>
          </a:p>
          <a:p>
            <a:r>
              <a:rPr lang="tr-TR" dirty="0" smtClean="0"/>
              <a:t>Uygulanabilir </a:t>
            </a:r>
            <a:r>
              <a:rPr lang="tr-TR" dirty="0"/>
              <a:t>faaliyet kontrollerinin izlenmesi</a:t>
            </a:r>
          </a:p>
          <a:p>
            <a:endParaRPr lang="tr-TR" dirty="0" smtClean="0"/>
          </a:p>
          <a:p>
            <a:r>
              <a:rPr lang="tr-TR" dirty="0" smtClean="0"/>
              <a:t>Amaç </a:t>
            </a:r>
            <a:r>
              <a:rPr lang="tr-TR" dirty="0"/>
              <a:t>ve hedef uygunluğunun izlenmesi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24883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Kazalar ve Olaylar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Clr>
                <a:srgbClr val="FF8001"/>
              </a:buClr>
            </a:pPr>
            <a:r>
              <a:rPr lang="tr-TR" dirty="0"/>
              <a:t>Uygunsuzlukların belirlenmesi ve bunların </a:t>
            </a:r>
            <a:r>
              <a:rPr lang="tr-TR" b="1" dirty="0">
                <a:solidFill>
                  <a:srgbClr val="FF8001"/>
                </a:solidFill>
              </a:rPr>
              <a:t>İSG</a:t>
            </a:r>
            <a:r>
              <a:rPr lang="tr-TR" b="1" dirty="0">
                <a:solidFill>
                  <a:srgbClr val="0066FF"/>
                </a:solidFill>
              </a:rPr>
              <a:t> </a:t>
            </a:r>
            <a:r>
              <a:rPr lang="tr-TR" dirty="0"/>
              <a:t>üzerindeki etkilerini azaltmak için </a:t>
            </a:r>
            <a:r>
              <a:rPr lang="tr-TR" b="1" dirty="0"/>
              <a:t>tedbir alınması,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Uygunsuzlukların araştırılması ve bunların </a:t>
            </a:r>
            <a:r>
              <a:rPr lang="tr-TR" b="1" dirty="0"/>
              <a:t>tekrarlanmasının önlenmesi için tedbir alınması,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Uygunsuzlukların önlenmesi için </a:t>
            </a:r>
            <a:r>
              <a:rPr lang="tr-TR" b="1" dirty="0"/>
              <a:t>alınan tedbirlerin değerlendirilmesi</a:t>
            </a:r>
            <a:r>
              <a:rPr lang="tr-TR" dirty="0"/>
              <a:t> ve bunların meydana gelmesinin önlenmesi için uygun tedbirlerin uygulanması,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Düzeltici ve önleyici faaliyetlerin sonuçlarının </a:t>
            </a:r>
            <a:r>
              <a:rPr lang="tr-TR" b="1" dirty="0"/>
              <a:t>kaydedilmesi ve iletilmesi,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Yapılan düzeltici ve önleyici faaliyetlerin </a:t>
            </a:r>
            <a:r>
              <a:rPr lang="tr-TR" b="1" dirty="0"/>
              <a:t>etkinliğinin gözden geçirilmesi.</a:t>
            </a:r>
            <a:endParaRPr lang="tr-TR" b="1" dirty="0">
              <a:solidFill>
                <a:srgbClr val="0066FF"/>
              </a:solidFill>
            </a:endParaRP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Bu gibi araştırmaların sonuçlarını</a:t>
            </a:r>
            <a:r>
              <a:rPr lang="tr-TR" b="1" dirty="0"/>
              <a:t> yayınlamak.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Araştırmalar</a:t>
            </a:r>
            <a:r>
              <a:rPr lang="tr-TR" b="1" dirty="0"/>
              <a:t> zamanında </a:t>
            </a:r>
            <a:r>
              <a:rPr lang="tr-TR" dirty="0"/>
              <a:t>yapılmalıdır.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576983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Teşekkürler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22</a:t>
            </a:fld>
            <a:endParaRPr lang="tr-TR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387" y="2276871"/>
            <a:ext cx="6977226" cy="230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212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tr-TR" b="1" dirty="0" smtClean="0"/>
              <a:t>Eğitim notuna ilişkin soru, görüş ve önerileriniz için: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smtClean="0"/>
              <a:t>Yahya Kemal KÖSALI</a:t>
            </a:r>
          </a:p>
          <a:p>
            <a:pPr marL="0" indent="0" algn="ctr">
              <a:buNone/>
            </a:pPr>
            <a:r>
              <a:rPr lang="tr-TR" dirty="0" smtClean="0"/>
              <a:t>İş Güvenliği Uzmanı</a:t>
            </a:r>
          </a:p>
          <a:p>
            <a:pPr marL="0" indent="0" algn="ctr">
              <a:buNone/>
            </a:pPr>
            <a:r>
              <a:rPr lang="tr-TR" dirty="0" smtClean="0"/>
              <a:t>Kimya Yüksek Mühendisi</a:t>
            </a:r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>
                <a:hlinkClick r:id="rId2"/>
              </a:rPr>
              <a:t>kemalkosali@gmail.com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>
                <a:hlinkClick r:id="rId3"/>
              </a:rPr>
              <a:t>http://</a:t>
            </a:r>
            <a:r>
              <a:rPr lang="tr-TR" dirty="0" smtClean="0">
                <a:hlinkClick r:id="rId3"/>
              </a:rPr>
              <a:t>www.linkedin.com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>
                <a:hlinkClick r:id="rId4"/>
              </a:rPr>
              <a:t>http://www.linkedin.com/</a:t>
            </a:r>
            <a:r>
              <a:rPr lang="tr-TR" dirty="0" err="1" smtClean="0">
                <a:hlinkClick r:id="rId4"/>
              </a:rPr>
              <a:t>groups</a:t>
            </a:r>
            <a:r>
              <a:rPr lang="tr-TR" dirty="0" smtClean="0">
                <a:hlinkClick r:id="rId4"/>
              </a:rPr>
              <a:t>/İş-Güvenliği-Uzmanları</a:t>
            </a: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0 535 529 24 93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780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Risk: </a:t>
            </a:r>
            <a:r>
              <a:rPr lang="tr-TR" dirty="0"/>
              <a:t>Tehlikeden kaynaklanacak kayıp, yaralanma ya da başka </a:t>
            </a:r>
            <a:r>
              <a:rPr lang="tr-TR" b="1" dirty="0"/>
              <a:t>zararlı sonuç </a:t>
            </a:r>
            <a:r>
              <a:rPr lang="tr-TR" dirty="0"/>
              <a:t>meydana gelme </a:t>
            </a:r>
            <a:r>
              <a:rPr lang="tr-TR" b="1" dirty="0"/>
              <a:t>ihtimalini,</a:t>
            </a:r>
          </a:p>
          <a:p>
            <a:endParaRPr lang="tr-TR" dirty="0"/>
          </a:p>
          <a:p>
            <a:r>
              <a:rPr lang="tr-TR" b="1" dirty="0"/>
              <a:t>Risk Değerlendirmesi: </a:t>
            </a:r>
            <a:r>
              <a:rPr lang="tr-TR" dirty="0"/>
              <a:t>İşyerinde var olan ya da dışarıdan gelebilecek tehlikelerin </a:t>
            </a:r>
            <a:r>
              <a:rPr lang="tr-TR" b="1" dirty="0"/>
              <a:t>belirlenmesi, </a:t>
            </a:r>
            <a:r>
              <a:rPr lang="tr-TR" dirty="0"/>
              <a:t>bu tehlikelerin riske dönüşmesine yol açan faktörler ile tehlikelerden kaynaklanan risklerin analiz edilerek </a:t>
            </a:r>
            <a:r>
              <a:rPr lang="tr-TR" b="1" dirty="0"/>
              <a:t>derecelendirilmesi</a:t>
            </a:r>
            <a:r>
              <a:rPr lang="tr-TR" dirty="0"/>
              <a:t> ve kontrol tedbirlerinin </a:t>
            </a:r>
            <a:r>
              <a:rPr lang="tr-TR" b="1" dirty="0"/>
              <a:t>kararlaştırılması</a:t>
            </a:r>
            <a:r>
              <a:rPr lang="tr-TR" dirty="0"/>
              <a:t> amacıyla yapılması gerekli </a:t>
            </a:r>
            <a:r>
              <a:rPr lang="tr-TR" b="1" dirty="0"/>
              <a:t>çalışmaları,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3829" y="647991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Yahya Kemal KÖSALI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02457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r-TR" dirty="0"/>
              <a:t>İşyerinde yürütülen işlerin </a:t>
            </a:r>
            <a:r>
              <a:rPr lang="tr-TR" b="1" dirty="0"/>
              <a:t>BÜTÜN</a:t>
            </a:r>
            <a:r>
              <a:rPr lang="tr-TR" dirty="0"/>
              <a:t> safhalarında iş sağlığı ve güvenliği ile ilgili </a:t>
            </a:r>
            <a:r>
              <a:rPr lang="tr-TR" b="1" dirty="0"/>
              <a:t>RİSKLERİ ORTADAN KALDIRMAK veya AZALTMAK </a:t>
            </a:r>
            <a:r>
              <a:rPr lang="tr-TR" dirty="0"/>
              <a:t>için </a:t>
            </a:r>
            <a:r>
              <a:rPr lang="tr-TR" b="1" dirty="0"/>
              <a:t>PLANLANAN ve </a:t>
            </a:r>
            <a:r>
              <a:rPr lang="tr-TR" b="1" dirty="0">
                <a:solidFill>
                  <a:srgbClr val="FF8001"/>
                </a:solidFill>
              </a:rPr>
              <a:t>ALINAN</a:t>
            </a:r>
            <a:r>
              <a:rPr lang="tr-TR" b="1" dirty="0">
                <a:solidFill>
                  <a:srgbClr val="FFC000"/>
                </a:solidFill>
              </a:rPr>
              <a:t> </a:t>
            </a:r>
            <a:r>
              <a:rPr lang="tr-TR" dirty="0"/>
              <a:t>tedbirlerin tümü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4294967295"/>
          </p:nvPr>
        </p:nvSpPr>
        <p:spPr>
          <a:xfrm>
            <a:off x="3829" y="6479918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tr-TR" smtClean="0"/>
              <a:t>Yahya Kemal KÖSALI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386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İşverenin Genel Yükümlülüğü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Çalışanların </a:t>
            </a:r>
            <a:r>
              <a:rPr lang="tr-TR" b="1" dirty="0"/>
              <a:t>işle ilgili sağlık ve güvenliğini </a:t>
            </a:r>
            <a:r>
              <a:rPr lang="tr-TR" b="1" dirty="0" smtClean="0"/>
              <a:t>sağlamak için</a:t>
            </a:r>
          </a:p>
          <a:p>
            <a:pPr marL="0" indent="0">
              <a:buNone/>
            </a:pPr>
            <a:r>
              <a:rPr lang="tr-TR" b="1" dirty="0" smtClean="0"/>
              <a:t>İŞVEREN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Mesleki </a:t>
            </a:r>
            <a:r>
              <a:rPr lang="tr-TR" dirty="0"/>
              <a:t>risklerin </a:t>
            </a:r>
            <a:r>
              <a:rPr lang="tr-TR" b="1" dirty="0"/>
              <a:t>önlenmesi, </a:t>
            </a:r>
            <a:endParaRPr lang="tr-TR" b="1" dirty="0" smtClean="0"/>
          </a:p>
          <a:p>
            <a:r>
              <a:rPr lang="tr-TR" b="1" dirty="0" smtClean="0"/>
              <a:t>Eğitim ve </a:t>
            </a:r>
            <a:r>
              <a:rPr lang="tr-TR" b="1" dirty="0"/>
              <a:t>bilgi </a:t>
            </a:r>
            <a:r>
              <a:rPr lang="tr-TR" dirty="0"/>
              <a:t>verilmesi dâhil her türlü tedbirin alınması</a:t>
            </a:r>
            <a:r>
              <a:rPr lang="tr-TR" dirty="0" smtClean="0"/>
              <a:t>,</a:t>
            </a:r>
          </a:p>
          <a:p>
            <a:r>
              <a:rPr lang="tr-TR" b="1" dirty="0" smtClean="0"/>
              <a:t>Organizasyonun</a:t>
            </a:r>
            <a:r>
              <a:rPr lang="tr-TR" dirty="0" smtClean="0"/>
              <a:t> yapılması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Gerekli </a:t>
            </a:r>
            <a:r>
              <a:rPr lang="tr-TR" b="1" dirty="0" smtClean="0"/>
              <a:t>araç </a:t>
            </a:r>
            <a:r>
              <a:rPr lang="tr-TR" b="1" dirty="0"/>
              <a:t>ve gereçlerin sağlanması, </a:t>
            </a:r>
            <a:endParaRPr lang="tr-TR" b="1" dirty="0" smtClean="0"/>
          </a:p>
          <a:p>
            <a:r>
              <a:rPr lang="tr-TR" dirty="0" smtClean="0"/>
              <a:t>Sağlık ve </a:t>
            </a:r>
            <a:r>
              <a:rPr lang="tr-TR" dirty="0"/>
              <a:t>güvenlik tedbirlerinin değişen şartlara uygun hale </a:t>
            </a:r>
            <a:r>
              <a:rPr lang="tr-TR" dirty="0" smtClean="0"/>
              <a:t>getirilmesi,</a:t>
            </a:r>
          </a:p>
          <a:p>
            <a:r>
              <a:rPr lang="tr-TR" dirty="0" smtClean="0"/>
              <a:t>mevcut durumun </a:t>
            </a:r>
            <a:r>
              <a:rPr lang="tr-TR" dirty="0"/>
              <a:t>iyileştirilmesi için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çalışmalar </a:t>
            </a:r>
            <a:r>
              <a:rPr lang="tr-TR" b="1" dirty="0"/>
              <a:t>yapar</a:t>
            </a:r>
            <a:r>
              <a:rPr lang="tr-TR" b="1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10202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 </a:t>
            </a:r>
            <a:r>
              <a:rPr lang="tr-TR" dirty="0" smtClean="0"/>
              <a:t>P U K Ö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İçerik Yer Tutucusu 2"/>
          <p:cNvSpPr>
            <a:spLocks noGrp="1"/>
          </p:cNvSpPr>
          <p:nvPr>
            <p:ph idx="1"/>
          </p:nvPr>
        </p:nvSpPr>
        <p:spPr>
          <a:xfrm>
            <a:off x="251521" y="1196752"/>
            <a:ext cx="8973962" cy="5313520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3440833" y="1298243"/>
            <a:ext cx="3384376" cy="1295400"/>
          </a:xfrm>
          <a:prstGeom prst="flowChartAlternateProcess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r-TR" b="1" dirty="0">
                <a:latin typeface="Arial" pitchFamily="34" charset="0"/>
                <a:ea typeface="Verdana" pitchFamily="34" charset="0"/>
                <a:cs typeface="Arial" pitchFamily="34" charset="0"/>
              </a:rPr>
              <a:t>Gözden </a:t>
            </a:r>
            <a:r>
              <a:rPr lang="tr-TR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Geçirme</a:t>
            </a:r>
            <a:endParaRPr lang="tr-TR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Yönetimin Gözden Geçirmesi</a:t>
            </a:r>
          </a:p>
          <a:p>
            <a:pPr algn="ctr" eaLnBrk="0" hangingPunct="0"/>
            <a:endParaRPr lang="tr-T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776536" y="2522379"/>
            <a:ext cx="2880320" cy="1656183"/>
          </a:xfrm>
          <a:prstGeom prst="flowChartAlternateProcess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r-TR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Kontrol Etme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Performans Ölçümü ve İzleme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Uygunluğun Değerlendirmesi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Kaza, Olay, Uygunsuzluk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Düzeltici Önleyici Faaliyet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Kayıtların Kontrolü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İç Tetkik</a:t>
            </a:r>
            <a:endParaRPr lang="tr-TR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1424608" y="4730095"/>
            <a:ext cx="3497320" cy="1608708"/>
          </a:xfrm>
          <a:prstGeom prst="flowChartAlternateProcess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r-TR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Uygulama ve İşletme</a:t>
            </a:r>
            <a:endParaRPr lang="tr-TR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Kaynaklar, Görev Yetki ve Sorumluluk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Yeterlilik, Eğitim, Bilinç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İletişim, Katılım ve Danışma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Doküman Kontrolü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İşletme Kontrolü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Acil Durum Hazırlığı</a:t>
            </a:r>
            <a:endParaRPr lang="tr-T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 rot="17301984">
            <a:off x="2056244" y="1378782"/>
            <a:ext cx="644141" cy="1351087"/>
          </a:xfrm>
          <a:custGeom>
            <a:avLst/>
            <a:gdLst>
              <a:gd name="G0" fmla="+- 0 0 0"/>
              <a:gd name="G1" fmla="+- -8341261 0 0"/>
              <a:gd name="G2" fmla="+- 0 0 -834126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34126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341261"/>
              <a:gd name="G36" fmla="sin G34 -8341261"/>
              <a:gd name="G37" fmla="+/ -834126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95 w 21600"/>
              <a:gd name="T5" fmla="*/ 1123 h 21600"/>
              <a:gd name="T6" fmla="*/ 5894 w 21600"/>
              <a:gd name="T7" fmla="*/ 4354 h 21600"/>
              <a:gd name="T8" fmla="*/ 13197 w 21600"/>
              <a:gd name="T9" fmla="*/ 596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18" y="5399"/>
                  <a:pt x="8469" y="5787"/>
                  <a:pt x="7529" y="6503"/>
                </a:cubicBezTo>
                <a:lnTo>
                  <a:pt x="4258" y="2206"/>
                </a:lnTo>
                <a:cubicBezTo>
                  <a:pt x="6139" y="775"/>
                  <a:pt x="843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ln>
            <a:solidFill>
              <a:srgbClr val="FF800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solidFill>
                <a:srgbClr val="0066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 rot="20151725">
            <a:off x="7393164" y="1389175"/>
            <a:ext cx="666750" cy="1404938"/>
          </a:xfrm>
          <a:custGeom>
            <a:avLst/>
            <a:gdLst>
              <a:gd name="G0" fmla="+- 0 0 0"/>
              <a:gd name="G1" fmla="+- -8341261 0 0"/>
              <a:gd name="G2" fmla="+- 0 0 -834126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34126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341261"/>
              <a:gd name="G36" fmla="sin G34 -8341261"/>
              <a:gd name="G37" fmla="+/ -834126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95 w 21600"/>
              <a:gd name="T5" fmla="*/ 1123 h 21600"/>
              <a:gd name="T6" fmla="*/ 5894 w 21600"/>
              <a:gd name="T7" fmla="*/ 4354 h 21600"/>
              <a:gd name="T8" fmla="*/ 13197 w 21600"/>
              <a:gd name="T9" fmla="*/ 596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18" y="5399"/>
                  <a:pt x="8469" y="5787"/>
                  <a:pt x="7529" y="6503"/>
                </a:cubicBezTo>
                <a:lnTo>
                  <a:pt x="4258" y="2206"/>
                </a:lnTo>
                <a:cubicBezTo>
                  <a:pt x="6139" y="775"/>
                  <a:pt x="843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ln>
            <a:solidFill>
              <a:srgbClr val="FF800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434585" y="2379107"/>
            <a:ext cx="1766887" cy="1295400"/>
          </a:xfrm>
          <a:prstGeom prst="flowChartAlternateProcess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r-TR" b="1" dirty="0">
                <a:latin typeface="Arial" pitchFamily="34" charset="0"/>
                <a:ea typeface="Verdana" pitchFamily="34" charset="0"/>
                <a:cs typeface="Arial" pitchFamily="34" charset="0"/>
              </a:rPr>
              <a:t>Politika</a:t>
            </a:r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5529064" y="4725144"/>
            <a:ext cx="3672408" cy="1440160"/>
          </a:xfrm>
          <a:prstGeom prst="flowChartAlternateProcess">
            <a:avLst/>
          </a:prstGeom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0" hangingPunct="0"/>
            <a:r>
              <a:rPr lang="tr-TR" b="1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Planlama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Tehlike Tanımlama – Risk Değerlendirme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Yasal ve Diğer Şartlar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Hedefler</a:t>
            </a:r>
          </a:p>
          <a:p>
            <a:pPr eaLnBrk="0" hangingPunct="0"/>
            <a:r>
              <a:rPr lang="tr-T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Programlar</a:t>
            </a:r>
            <a:endParaRPr lang="tr-TR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 rot="2742699">
            <a:off x="7303905" y="3612424"/>
            <a:ext cx="765175" cy="1192212"/>
          </a:xfrm>
          <a:custGeom>
            <a:avLst/>
            <a:gdLst>
              <a:gd name="G0" fmla="+- 0 0 0"/>
              <a:gd name="G1" fmla="+- -8341261 0 0"/>
              <a:gd name="G2" fmla="+- 0 0 -834126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34126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341261"/>
              <a:gd name="G36" fmla="sin G34 -8341261"/>
              <a:gd name="G37" fmla="+/ -834126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95 w 21600"/>
              <a:gd name="T5" fmla="*/ 1123 h 21600"/>
              <a:gd name="T6" fmla="*/ 5894 w 21600"/>
              <a:gd name="T7" fmla="*/ 4354 h 21600"/>
              <a:gd name="T8" fmla="*/ 13197 w 21600"/>
              <a:gd name="T9" fmla="*/ 596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18" y="5399"/>
                  <a:pt x="8469" y="5787"/>
                  <a:pt x="7529" y="6503"/>
                </a:cubicBezTo>
                <a:lnTo>
                  <a:pt x="4258" y="2206"/>
                </a:lnTo>
                <a:cubicBezTo>
                  <a:pt x="6139" y="775"/>
                  <a:pt x="843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ln>
            <a:solidFill>
              <a:srgbClr val="FF800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5883365">
            <a:off x="4214690" y="4958374"/>
            <a:ext cx="638175" cy="1390092"/>
          </a:xfrm>
          <a:custGeom>
            <a:avLst/>
            <a:gdLst>
              <a:gd name="G0" fmla="+- 0 0 0"/>
              <a:gd name="G1" fmla="+- -8341261 0 0"/>
              <a:gd name="G2" fmla="+- 0 0 -834126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34126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341261"/>
              <a:gd name="G36" fmla="sin G34 -8341261"/>
              <a:gd name="G37" fmla="+/ -834126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95 w 21600"/>
              <a:gd name="T5" fmla="*/ 1123 h 21600"/>
              <a:gd name="T6" fmla="*/ 5894 w 21600"/>
              <a:gd name="T7" fmla="*/ 4354 h 21600"/>
              <a:gd name="T8" fmla="*/ 13197 w 21600"/>
              <a:gd name="T9" fmla="*/ 596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18" y="5399"/>
                  <a:pt x="8469" y="5787"/>
                  <a:pt x="7529" y="6503"/>
                </a:cubicBezTo>
                <a:lnTo>
                  <a:pt x="4258" y="2206"/>
                </a:lnTo>
                <a:cubicBezTo>
                  <a:pt x="6139" y="775"/>
                  <a:pt x="843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ln>
            <a:solidFill>
              <a:srgbClr val="FF800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 rot="11414561">
            <a:off x="879458" y="4050383"/>
            <a:ext cx="784225" cy="1227890"/>
          </a:xfrm>
          <a:custGeom>
            <a:avLst/>
            <a:gdLst>
              <a:gd name="G0" fmla="+- 0 0 0"/>
              <a:gd name="G1" fmla="+- -8341261 0 0"/>
              <a:gd name="G2" fmla="+- 0 0 -8341261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8341261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341261"/>
              <a:gd name="G36" fmla="sin G34 -8341261"/>
              <a:gd name="G37" fmla="+/ -8341261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595 w 21600"/>
              <a:gd name="T5" fmla="*/ 1123 h 21600"/>
              <a:gd name="T6" fmla="*/ 5894 w 21600"/>
              <a:gd name="T7" fmla="*/ 4354 h 21600"/>
              <a:gd name="T8" fmla="*/ 13197 w 21600"/>
              <a:gd name="T9" fmla="*/ 5961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9618" y="5399"/>
                  <a:pt x="8469" y="5787"/>
                  <a:pt x="7529" y="6503"/>
                </a:cubicBezTo>
                <a:lnTo>
                  <a:pt x="4258" y="2206"/>
                </a:lnTo>
                <a:cubicBezTo>
                  <a:pt x="6139" y="775"/>
                  <a:pt x="8436" y="-1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ln>
            <a:solidFill>
              <a:srgbClr val="FF8001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26 Dikdörtgen"/>
          <p:cNvSpPr/>
          <p:nvPr/>
        </p:nvSpPr>
        <p:spPr>
          <a:xfrm>
            <a:off x="4016896" y="3068960"/>
            <a:ext cx="2592288" cy="576064"/>
          </a:xfrm>
          <a:prstGeom prst="rect">
            <a:avLst/>
          </a:prstGeom>
          <a:solidFill>
            <a:srgbClr val="FF800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Sürekli İyileştirme</a:t>
            </a:r>
            <a:endParaRPr lang="tr-T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346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Şartlar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Kuruluş, bu standardın şartlarına uygun olarak bir </a:t>
            </a:r>
            <a:r>
              <a:rPr lang="tr-TR" b="1" dirty="0"/>
              <a:t>İSG</a:t>
            </a:r>
            <a:r>
              <a:rPr lang="tr-TR" dirty="0"/>
              <a:t> Yönetim Sistemi </a:t>
            </a:r>
          </a:p>
          <a:p>
            <a:endParaRPr lang="tr-TR" b="1" dirty="0"/>
          </a:p>
          <a:p>
            <a:pPr>
              <a:buClr>
                <a:srgbClr val="FF8001"/>
              </a:buClr>
            </a:pPr>
            <a:r>
              <a:rPr lang="tr-TR" b="1" dirty="0"/>
              <a:t>OLUŞTURMALI, </a:t>
            </a:r>
          </a:p>
          <a:p>
            <a:pPr>
              <a:buClr>
                <a:srgbClr val="FF8001"/>
              </a:buClr>
            </a:pPr>
            <a:r>
              <a:rPr lang="tr-TR" b="1" dirty="0"/>
              <a:t>DOKÜMANTE ETMELİ, </a:t>
            </a:r>
          </a:p>
          <a:p>
            <a:pPr>
              <a:buClr>
                <a:srgbClr val="FF8001"/>
              </a:buClr>
            </a:pPr>
            <a:r>
              <a:rPr lang="tr-TR" b="1" dirty="0">
                <a:sym typeface="Wingdings 3"/>
              </a:rPr>
              <a:t>U</a:t>
            </a:r>
            <a:r>
              <a:rPr lang="tr-TR" b="1" dirty="0"/>
              <a:t>YGULAMALI, </a:t>
            </a:r>
          </a:p>
          <a:p>
            <a:pPr>
              <a:buClr>
                <a:srgbClr val="FF8001"/>
              </a:buClr>
            </a:pPr>
            <a:r>
              <a:rPr lang="tr-TR" b="1" dirty="0"/>
              <a:t>DEVAMLILIĞINI SAĞLAMALI </a:t>
            </a:r>
          </a:p>
          <a:p>
            <a:pPr>
              <a:buClr>
                <a:srgbClr val="FF8001"/>
              </a:buClr>
            </a:pPr>
            <a:r>
              <a:rPr lang="tr-TR" b="1" dirty="0"/>
              <a:t>SÜREKLİ İYİLEŞTİRMELİ </a:t>
            </a:r>
          </a:p>
          <a:p>
            <a:endParaRPr lang="tr-TR" b="1" dirty="0"/>
          </a:p>
          <a:p>
            <a:pPr marL="0" indent="0">
              <a:buNone/>
            </a:pPr>
            <a:r>
              <a:rPr lang="tr-TR" dirty="0"/>
              <a:t>ve bu şartları nasıl karşıladığını belirtmelidir.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Kuruluş, </a:t>
            </a:r>
            <a:r>
              <a:rPr lang="tr-TR" b="1" dirty="0"/>
              <a:t>KENDİ</a:t>
            </a:r>
            <a:r>
              <a:rPr lang="tr-TR" dirty="0"/>
              <a:t> yönetim sisteminin kapsamını </a:t>
            </a:r>
            <a:r>
              <a:rPr lang="tr-TR" b="1" u="sng" dirty="0"/>
              <a:t>tanımlamalı</a:t>
            </a:r>
            <a:r>
              <a:rPr lang="tr-TR" dirty="0"/>
              <a:t> ve </a:t>
            </a:r>
            <a:r>
              <a:rPr lang="tr-TR" dirty="0" err="1"/>
              <a:t>dokümante</a:t>
            </a:r>
            <a:r>
              <a:rPr lang="tr-TR" dirty="0"/>
              <a:t> etmelidir.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2927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1"/>
                </a:solidFill>
              </a:rPr>
              <a:t>Dokümantasyon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5" name="42 Yamuk"/>
          <p:cNvSpPr/>
          <p:nvPr/>
        </p:nvSpPr>
        <p:spPr>
          <a:xfrm>
            <a:off x="3322638" y="2522538"/>
            <a:ext cx="3390900" cy="863600"/>
          </a:xfrm>
          <a:prstGeom prst="trapezoid">
            <a:avLst>
              <a:gd name="adj" fmla="val 8211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 sz="15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İSG Riskleri</a:t>
            </a:r>
          </a:p>
          <a:p>
            <a:pPr algn="ctr"/>
            <a:endParaRPr lang="tr-TR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43 İkizkenar Üçgen"/>
          <p:cNvSpPr/>
          <p:nvPr/>
        </p:nvSpPr>
        <p:spPr>
          <a:xfrm>
            <a:off x="4024313" y="1355725"/>
            <a:ext cx="1998662" cy="1166813"/>
          </a:xfrm>
          <a:prstGeom prst="triangle">
            <a:avLst>
              <a:gd name="adj" fmla="val 48931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sz="15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Politika</a:t>
            </a:r>
          </a:p>
          <a:p>
            <a:pPr algn="ctr">
              <a:defRPr/>
            </a:pPr>
            <a:r>
              <a:rPr lang="tr-TR" sz="15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Hedef</a:t>
            </a:r>
          </a:p>
          <a:p>
            <a:pPr algn="ctr">
              <a:defRPr/>
            </a:pPr>
            <a:endParaRPr lang="tr-TR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44 Yamuk"/>
          <p:cNvSpPr/>
          <p:nvPr/>
        </p:nvSpPr>
        <p:spPr>
          <a:xfrm>
            <a:off x="2598738" y="3371850"/>
            <a:ext cx="4800600" cy="892175"/>
          </a:xfrm>
          <a:prstGeom prst="trapezoid">
            <a:avLst>
              <a:gd name="adj" fmla="val 78751"/>
            </a:avLst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r-TR" sz="15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Yasal ve Diğer Şartlar</a:t>
            </a:r>
            <a:endParaRPr lang="tr-TR" sz="15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45 Yamuk"/>
          <p:cNvSpPr/>
          <p:nvPr/>
        </p:nvSpPr>
        <p:spPr>
          <a:xfrm>
            <a:off x="1924289" y="4293096"/>
            <a:ext cx="6174000" cy="864096"/>
          </a:xfrm>
          <a:prstGeom prst="trapezoid">
            <a:avLst>
              <a:gd name="adj" fmla="val 78751"/>
            </a:avLst>
          </a:prstGeom>
          <a:solidFill>
            <a:srgbClr val="00B0F0"/>
          </a:solidFill>
          <a:ln w="38100"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Prosedürler, Talimatlar</a:t>
            </a:r>
            <a:r>
              <a:rPr lang="tr-TR" sz="15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, Planlar, </a:t>
            </a:r>
            <a:r>
              <a:rPr lang="tr-TR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Programlar</a:t>
            </a:r>
            <a:endParaRPr lang="tr-TR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46 Yamuk"/>
          <p:cNvSpPr/>
          <p:nvPr/>
        </p:nvSpPr>
        <p:spPr>
          <a:xfrm>
            <a:off x="1173110" y="5157192"/>
            <a:ext cx="7632000" cy="864096"/>
          </a:xfrm>
          <a:prstGeom prst="trapezoid">
            <a:avLst>
              <a:gd name="adj" fmla="val 83790"/>
            </a:avLst>
          </a:prstGeom>
          <a:solidFill>
            <a:srgbClr val="00FF00"/>
          </a:solidFill>
          <a:ln w="38100">
            <a:solidFill>
              <a:schemeClr val="tx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sz="15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Kayıtlar</a:t>
            </a:r>
            <a:endParaRPr lang="tr-TR" sz="15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673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Politika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ÜST YÖNETİM, </a:t>
            </a:r>
            <a:r>
              <a:rPr lang="tr-TR" dirty="0"/>
              <a:t>kuruluşun </a:t>
            </a:r>
            <a:r>
              <a:rPr lang="tr-TR" b="1" u="sng" dirty="0"/>
              <a:t>İSG</a:t>
            </a:r>
            <a:r>
              <a:rPr lang="tr-TR" dirty="0"/>
              <a:t> politikasını tanımlamalıdır.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b="1" u="sng" dirty="0">
                <a:solidFill>
                  <a:srgbClr val="FF8001"/>
                </a:solidFill>
              </a:rPr>
              <a:t>TAAHHÜT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Sürekli İyileştirme 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Yaralanmaların Önlenmesi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Çalışanların Sağlığının Korunması</a:t>
            </a:r>
          </a:p>
          <a:p>
            <a:pPr marL="363538" indent="-363538">
              <a:buClr>
                <a:srgbClr val="FF8001"/>
              </a:buClr>
            </a:pPr>
            <a:r>
              <a:rPr lang="tr-TR" dirty="0"/>
              <a:t>Yasal ve Diğer Şartlara Uyum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765405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723</Words>
  <Application>Microsoft Office PowerPoint</Application>
  <PresentationFormat>Ekran Gösterisi (4:3)</PresentationFormat>
  <Paragraphs>189</Paragraphs>
  <Slides>23</Slides>
  <Notes>1</Notes>
  <HiddenSlides>16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4" baseType="lpstr">
      <vt:lpstr>Ofis Teması</vt:lpstr>
      <vt:lpstr>İŞ GÜVENLİĞİ  UYGULAMALARINDA  YÖNETİM SİSTEMLERİNİN ENTEGRASYONU </vt:lpstr>
      <vt:lpstr>İş Sağlığı ve Güvenliği Kanunu</vt:lpstr>
      <vt:lpstr>Tanımlar</vt:lpstr>
      <vt:lpstr>Önleme</vt:lpstr>
      <vt:lpstr>İşverenin Genel Yükümlülüğü</vt:lpstr>
      <vt:lpstr> P U K Ö</vt:lpstr>
      <vt:lpstr>Genel Şartlar</vt:lpstr>
      <vt:lpstr>Dokümantasyon</vt:lpstr>
      <vt:lpstr>Politika </vt:lpstr>
      <vt:lpstr>Tehlike Tanımlama – Risk Değerlendirme</vt:lpstr>
      <vt:lpstr>Yasal ve Diğer Şartlar </vt:lpstr>
      <vt:lpstr>Amaç  - Hedef  - Programlar</vt:lpstr>
      <vt:lpstr>Kaynaklar – Görev – Yetki - Sorumluluk</vt:lpstr>
      <vt:lpstr>Uzmanlık – Eğitim – Farkında Olma</vt:lpstr>
      <vt:lpstr>İletişim – Katılım - Danışma</vt:lpstr>
      <vt:lpstr>Ramak Kala</vt:lpstr>
      <vt:lpstr>İstenmeyen Durum - Ramak Kala –Kaza </vt:lpstr>
      <vt:lpstr>Slayt 18</vt:lpstr>
      <vt:lpstr>Acil Duruma Hazırlık</vt:lpstr>
      <vt:lpstr>İzleme ve Ölçme</vt:lpstr>
      <vt:lpstr>Kazalar ve Olaylar</vt:lpstr>
      <vt:lpstr>Teşekkürler</vt:lpstr>
      <vt:lpstr>İletişim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İSG</dc:title>
  <dc:creator>Yahya Kemal KÖSALI</dc:creator>
  <cp:lastModifiedBy>Ifo</cp:lastModifiedBy>
  <cp:revision>71</cp:revision>
  <dcterms:created xsi:type="dcterms:W3CDTF">2012-10-21T16:59:55Z</dcterms:created>
  <dcterms:modified xsi:type="dcterms:W3CDTF">2015-06-11T10:49:32Z</dcterms:modified>
</cp:coreProperties>
</file>